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1" r:id="rId2"/>
    <p:sldId id="372" r:id="rId3"/>
    <p:sldId id="328" r:id="rId4"/>
    <p:sldId id="329" r:id="rId5"/>
    <p:sldId id="342" r:id="rId6"/>
    <p:sldId id="333" r:id="rId7"/>
    <p:sldId id="335" r:id="rId8"/>
    <p:sldId id="339" r:id="rId9"/>
    <p:sldId id="366" r:id="rId10"/>
    <p:sldId id="367" r:id="rId11"/>
    <p:sldId id="378" r:id="rId12"/>
    <p:sldId id="380" r:id="rId13"/>
    <p:sldId id="379" r:id="rId14"/>
    <p:sldId id="381" r:id="rId15"/>
    <p:sldId id="382" r:id="rId16"/>
    <p:sldId id="383" r:id="rId17"/>
    <p:sldId id="3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B7039-635A-4965-B3AC-17AA3B37C85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DA30-26A7-4D3D-A48F-9606B25F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7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D3200-515E-4AFB-BBEF-7F243D270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205257-2957-4012-B14E-0227321B2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CEA3B4-85A4-4F70-BE4C-5A003B19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D49B38-C033-45D9-998C-9BCFD7CA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56961A-9B57-433E-99C6-D79131B5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8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6D64C-E7DE-4155-B694-C331DFFF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F92CF7-21C0-42E9-9AA5-4EEC96645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024230-2C43-44EF-A906-1ED85DD6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D181D-187D-4D1E-AA45-90536251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2D26A9-0AF6-4428-A5D3-B75D67A5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4A91AE-82C9-44F6-8606-71667B600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5696FC-3658-4467-9498-D0E389FCB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5ED919-75B7-4A40-A2D0-1F7DD135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1C7538-1A05-4BD4-9DF3-AE77F4C1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1777C-00A0-4961-AD97-F8CA94F7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4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D935249-D8A5-4005-B933-B31C5A94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00C1-C16C-4D83-A11D-A5720BB7BE46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F9F8CEE-842B-419E-A1F1-3E2BA23E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FC22254-DEE5-4CA1-957E-DDE08A3D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95A7-C3DC-4082-B792-6D1ABFB16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3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671E7-15E1-4342-93F9-D63CDA0B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189D2E-3E25-4D4A-95A9-420D1A015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336FD-A3D0-48F1-9BC3-DBE9742A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AFD54C-36FF-4167-8621-934F7CD1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B76C98-C206-4818-B8F2-817F81A9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8AD67-BE7F-4E32-890E-A7AD261D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358802-45CF-46F4-B696-272EE124F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99D000-D2F0-4029-8919-CE5B99F5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74F737-E28E-40CD-97BA-344E02C5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BD92D2-122C-4FBB-9873-607CE668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9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1BB099-C81D-48C7-8881-F7CCF937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00A87-6B81-4315-A529-FBA2DF4ED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3C75A4-799C-416C-BE53-25679D3C3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80D3E6-A6FD-4A94-8BCE-FD5B13E8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8FE2AD-D234-4F80-BAF5-73E5E7AE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2360D3-6441-4697-93AC-D8A2F188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5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7EDF0-7235-456A-A249-26171F2F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980330-B141-4FF0-92D5-1808D4A04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6D44D3-809A-42D9-9C0B-B5F1AC865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2A1AEB-BBB6-4A98-AA84-2FF0B628A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2274DF-E7A7-451A-9C7B-745BB8054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AF6582-7A3C-44AE-95F1-87DABD11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864DB4-A7C7-4A3B-8B74-662FD663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165338-3A17-45D3-9BFE-B5BCCA6B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AFE62-00E4-4564-851C-7408926E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BFC33C3-5E50-4566-BF2B-2D0C470E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8F3B91-E611-431B-8DD1-F843909F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AF5368-0334-4A59-B49D-DA1EBBEA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6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B59976-71C9-4B0F-9DD6-B0AC426D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3947E6-A8E0-4403-A7DF-DF5200F9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84A434-2E25-49A1-8605-C1755017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E64B8-1429-4DFA-839F-EFD29AFA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48E03A-232F-4F03-AD9D-885C4A94C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AC645D-90DF-49D3-A86E-ADC93BEE1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E06672-6B5E-41F6-A07F-6B36FB9D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2EE353-2D51-47FF-A899-6BE205CB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02D37C-EBD5-40CD-AF62-7B410D47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F3FB6-8C67-4DF8-8B3C-4557CC83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B5C7CE-6261-4EDE-B96E-7E3F9143B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A4A195-0A7D-4133-BAE7-CF987C5FD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C54489-8407-4072-877C-1028FB96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ABDD5E-531C-49A8-94AD-880AF983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1649DE-B0F7-4A83-B839-F5745BF8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7F7771-6639-4EBA-A7D3-221D6E7E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3A1A7F-5926-4982-A254-314554BE6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591262-8913-42C9-834C-649E8916A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1E0B-3769-4D86-A282-2DB24D4B1609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4A7615-A76C-4496-9302-AEB11FAA3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87DC30-32DA-4CD2-9A56-C923D2FA4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CEEF-3C7A-41F7-A071-66C8F3697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157163"/>
            <a:ext cx="12425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7454" y="114889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0581" y="25066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4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1751" y="1125539"/>
            <a:ext cx="184996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1439"/>
            <a:ext cx="12192000" cy="9540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VỀ TÌNH YÊU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HƯƠNG, ĐẤT NƯỚC, CON 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309034" y="1978025"/>
            <a:ext cx="2526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Hai dòng cuối:</a:t>
            </a:r>
            <a:endParaRPr lang="en-US" altLang="en-US" sz="28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2396068" y="1022350"/>
            <a:ext cx="865081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Thân em nh</a:t>
            </a:r>
            <a:r>
              <a:rPr lang="vi-VN" altLang="en-US" sz="2800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ư chẽn lúa đòng đòng,</a:t>
            </a:r>
            <a:endParaRPr lang="vi-VN" altLang="en-US" sz="2800" i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800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Phất phơ dưới ngọn nắng hồng ban mai.</a:t>
            </a:r>
            <a:endParaRPr lang="vi-VN" altLang="en-US" sz="2800" i="1" noProof="1">
              <a:solidFill>
                <a:srgbClr val="002060"/>
              </a:solidFill>
            </a:endParaRP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527051" y="2540001"/>
            <a:ext cx="69447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i="1" noProof="1">
                <a:latin typeface="Times New Roman" pitchFamily="18" charset="0"/>
                <a:cs typeface="Times New Roman" pitchFamily="18" charset="0"/>
                <a:sym typeface="+mn-ea"/>
              </a:rPr>
              <a:t>Thân em nh</a:t>
            </a:r>
            <a:r>
              <a:rPr lang="vi-VN" altLang="en-US" sz="2800" i="1" noProof="1">
                <a:latin typeface="Times New Roman" pitchFamily="18" charset="0"/>
                <a:cs typeface="Times New Roman" pitchFamily="18" charset="0"/>
                <a:sym typeface="+mn-ea"/>
              </a:rPr>
              <a:t>ư - chẽn lúa đòng đòng</a:t>
            </a:r>
            <a:endParaRPr lang="vi-VN" altLang="en-US" sz="2800" i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855133" y="3063876"/>
            <a:ext cx="4512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/</a:t>
            </a:r>
            <a:r>
              <a:rPr lang="en-US" altLang="en-US" sz="2800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Phép so sánh kết hợp từ </a:t>
            </a:r>
            <a:r>
              <a:rPr lang="en-US" altLang="en-US" sz="2800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láy /</a:t>
            </a:r>
            <a:endParaRPr lang="en-US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94867" y="3064977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 noProof="1">
                <a:latin typeface="Times New Roman" pitchFamily="18" charset="0"/>
                <a:cs typeface="Times New Roman" pitchFamily="18" charset="0"/>
                <a:sym typeface="+mn-ea"/>
              </a:rPr>
              <a:t>→ Sự trẻ trung </a:t>
            </a:r>
            <a:r>
              <a:rPr lang="vi-VN" altLang="en-US" sz="2800" b="1" i="1" noProof="1">
                <a:latin typeface="Times New Roman" pitchFamily="18" charset="0"/>
                <a:cs typeface="Times New Roman" pitchFamily="18" charset="0"/>
                <a:sym typeface="+mn-ea"/>
              </a:rPr>
              <a:t>đầy sức sống.</a:t>
            </a:r>
            <a:endParaRPr lang="en-US" altLang="en-US" sz="2800" b="1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94465" y="3713854"/>
            <a:ext cx="1593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noProof="1">
                <a:latin typeface="Times New Roman" pitchFamily="18" charset="0"/>
                <a:cs typeface="Times New Roman" pitchFamily="18" charset="0"/>
                <a:sym typeface="+mn-ea"/>
              </a:rPr>
              <a:t>Phất ph</a:t>
            </a:r>
            <a:r>
              <a:rPr lang="vi-VN" altLang="en-US" sz="2800" i="1" noProof="1">
                <a:latin typeface="Times New Roman" pitchFamily="18" charset="0"/>
                <a:cs typeface="Times New Roman" pitchFamily="18" charset="0"/>
                <a:sym typeface="+mn-ea"/>
              </a:rPr>
              <a:t>ơ </a:t>
            </a:r>
            <a:endParaRPr lang="en-US" altLang="en-US" sz="28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792579" y="3731852"/>
            <a:ext cx="392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/</a:t>
            </a:r>
            <a:r>
              <a:rPr lang="en-US" altLang="en-US" sz="2800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altLang="en-US" sz="2800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Từ láy, giọng trầm </a:t>
            </a:r>
            <a:r>
              <a:rPr lang="en-US" altLang="en-US" sz="2800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lắng /</a:t>
            </a:r>
            <a:endParaRPr lang="en-US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8133" y="4291743"/>
            <a:ext cx="10735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7051" y="5125916"/>
            <a:ext cx="11430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Bài ca dao thể hiện tình yêu, lòng tự hào,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tinh tế và sâu sắc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hồn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3810" name="TextBox 17"/>
          <p:cNvSpPr txBox="1">
            <a:spLocks noChangeArrowheads="1"/>
          </p:cNvSpPr>
          <p:nvPr/>
        </p:nvSpPr>
        <p:spPr bwMode="auto">
          <a:xfrm>
            <a:off x="1725084" y="1025526"/>
            <a:ext cx="105621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0" grpId="0"/>
      <p:bldP spid="28681" grpId="0"/>
      <p:bldP spid="2" grpId="0"/>
      <p:bldP spid="4" grpId="0"/>
      <p:bldP spid="1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4246" y="165224"/>
            <a:ext cx="7115907" cy="5232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HÁT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5691" y="1210216"/>
            <a:ext cx="87805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nhả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o-tam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271847" cy="35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6" y="0"/>
            <a:ext cx="5920154" cy="35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814"/>
            <a:ext cx="6271846" cy="32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6" y="3563814"/>
            <a:ext cx="5920154" cy="32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7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5816" y="857140"/>
            <a:ext cx="42679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799" y="857139"/>
            <a:ext cx="31249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3200" b="1" i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vi-VN" sz="3200" b="1" i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altLang="vi-VN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3200" b="1" i="1" dirty="0" smtClean="0">
                <a:latin typeface="Times New Roman" pitchFamily="18" charset="0"/>
                <a:cs typeface="Times New Roman" pitchFamily="18" charset="0"/>
              </a:rPr>
              <a:t> /</a:t>
            </a:r>
            <a:endParaRPr lang="vi-VN" alt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8124" y="1385923"/>
            <a:ext cx="9366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734" y="1561804"/>
            <a:ext cx="1248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5095" y="1948145"/>
            <a:ext cx="1151279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kern="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5816" y="3500317"/>
            <a:ext cx="10498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vi-VN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+</a:t>
            </a:r>
            <a:r>
              <a:rPr lang="en-US" altLang="vi-VN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4402" y="4085463"/>
            <a:ext cx="1126661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 hạc </a:t>
            </a:r>
            <a:r>
              <a:rPr lang="vi-VN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cuộc đời phiêu bạ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vi-VN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và những cố gắng vô vọng của người lao động.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87341" y="6082687"/>
            <a:ext cx="9934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4595934" y="0"/>
            <a:ext cx="1054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8867" y="210809"/>
            <a:ext cx="4267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u="sng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3600" b="1" u="sng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altLang="vi-VN" sz="3600" b="1" u="sng" dirty="0" smtClean="0">
                <a:latin typeface="Times New Roman" pitchFamily="18" charset="0"/>
                <a:cs typeface="Times New Roman" pitchFamily="18" charset="0"/>
              </a:rPr>
              <a:t>/48</a:t>
            </a:r>
            <a:endParaRPr lang="en-US" altLang="vi-VN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4402" y="6113465"/>
            <a:ext cx="827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072" y="2527827"/>
            <a:ext cx="10560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bòn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8867" y="5091906"/>
            <a:ext cx="107976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alt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3" grpId="0"/>
      <p:bldP spid="15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4246" y="270732"/>
            <a:ext cx="7115907" cy="64633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HÁT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 BIẾM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2892" y="1586752"/>
            <a:ext cx="82530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ao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tửu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38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98146" y="2610464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81027" y="2121351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đặc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4923284" y="1709541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tửu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tăm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29095" y="2001929"/>
            <a:ext cx="694189" cy="447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29095" y="2456282"/>
            <a:ext cx="6941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56720" y="2478781"/>
            <a:ext cx="624307" cy="4385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76943" y="207916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hay</a:t>
            </a:r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2779346" y="2456284"/>
            <a:ext cx="443623" cy="446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76943" y="2946375"/>
            <a:ext cx="328612" cy="567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29095" y="3431035"/>
            <a:ext cx="722792" cy="2784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51887" y="3124733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mưa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56720" y="3709508"/>
            <a:ext cx="745851" cy="2973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51887" y="3681618"/>
            <a:ext cx="4538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canh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492" y="155515"/>
            <a:ext cx="11304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SGK/51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1887" y="2624976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alt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5407" y="1997203"/>
            <a:ext cx="304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8835166" y="2820758"/>
            <a:ext cx="304800" cy="131452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73336" y="3113988"/>
            <a:ext cx="268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4271" y="4266393"/>
            <a:ext cx="7353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64767" y="4851168"/>
            <a:ext cx="10727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dung: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162295" y="3377389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ước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005227" y="1978066"/>
            <a:ext cx="118048" cy="62304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0" y="204906"/>
            <a:ext cx="9102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4" grpId="0"/>
      <p:bldP spid="16" grpId="0"/>
      <p:bldP spid="17" grpId="0"/>
      <p:bldP spid="18" grpId="0"/>
      <p:bldP spid="20" grpId="0" animBg="1"/>
      <p:bldP spid="21" grpId="0"/>
      <p:bldP spid="22" grpId="0"/>
      <p:bldP spid="23" grpId="0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309" y="605042"/>
            <a:ext cx="6002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TR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36,40,49, 53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779" y="1682260"/>
            <a:ext cx="2582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3130" y="2490465"/>
            <a:ext cx="5273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+ 2: SGK/36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+ 2: SGK/40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SGK/50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+ 2: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SGK/53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2979"/>
          <p:cNvSpPr txBox="1">
            <a:spLocks noChangeArrowheads="1"/>
          </p:cNvSpPr>
          <p:nvPr/>
        </p:nvSpPr>
        <p:spPr bwMode="auto">
          <a:xfrm>
            <a:off x="390442" y="1331670"/>
            <a:ext cx="1108286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              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Arial" pitchFamily="34" charset="0"/>
              </a:rPr>
              <a:t>HƯỚNG DẪN HỌC BÀI Ở NHÀ</a:t>
            </a:r>
          </a:p>
          <a:p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-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Nắm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nội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dung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các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bài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ca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dao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đã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học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.</a:t>
            </a:r>
            <a:endParaRPr lang="en-US" altLang="zh-CN" sz="2800" dirty="0"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-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Sưu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tầm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một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số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bài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ca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dao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–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dân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ca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khác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có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nội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 dung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tương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tự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.</a:t>
            </a:r>
          </a:p>
          <a:p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-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Đọc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thêm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các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bài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ca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dao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còn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lại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trong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sách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giáo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khoa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.</a:t>
            </a:r>
            <a:endParaRPr lang="en-US" altLang="zh-CN" sz="2800" dirty="0">
              <a:latin typeface="Times New Roman" pitchFamily="18" charset="0"/>
              <a:ea typeface="SimSun" pitchFamily="2" charset="-122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Soạn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  <a:cs typeface="Arial" pitchFamily="34" charset="0"/>
              </a:rPr>
              <a:t>bài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: </a:t>
            </a:r>
          </a:p>
          <a:p>
            <a:r>
              <a:rPr lang="en-US" altLang="zh-CN" sz="2800" dirty="0">
                <a:latin typeface="Times New Roman" pitchFamily="18" charset="0"/>
                <a:ea typeface="SimSun" pitchFamily="2" charset="-122"/>
                <a:cs typeface="Arial" pitchFamily="34" charset="0"/>
              </a:rPr>
              <a:t>      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Từ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ghép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/ 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Sgk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Arial" pitchFamily="34" charset="0"/>
              </a:rPr>
              <a:t> -13,14</a:t>
            </a:r>
            <a:endParaRPr lang="en-US" altLang="zh-CN" sz="2800" dirty="0">
              <a:latin typeface="Times New Roman" pitchFamily="18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120650"/>
            <a:ext cx="12430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350612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7" y="2410692"/>
            <a:ext cx="6519554" cy="37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E:\hinh nen\SLGG_2015.jpg">
            <a:extLst>
              <a:ext uri="{FF2B5EF4-FFF2-40B4-BE49-F238E27FC236}">
                <a16:creationId xmlns:a16="http://schemas.microsoft.com/office/drawing/2014/main" xmlns="" id="{8E33EEBB-4509-4A18-8BC5-45F738B1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904"/>
            <a:ext cx="12053453" cy="67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>
            <a:extLst>
              <a:ext uri="{FF2B5EF4-FFF2-40B4-BE49-F238E27FC236}">
                <a16:creationId xmlns:a16="http://schemas.microsoft.com/office/drawing/2014/main" xmlns="" id="{17924C5F-54EE-4256-BBE3-DC486A41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511" y="909335"/>
            <a:ext cx="233589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CHỦ ĐỀ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TextBox 1">
            <a:extLst>
              <a:ext uri="{FF2B5EF4-FFF2-40B4-BE49-F238E27FC236}">
                <a16:creationId xmlns:a16="http://schemas.microsoft.com/office/drawing/2014/main" xmlns="" id="{33013542-2040-47D3-B309-1AC3DBBA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564" y="2634957"/>
            <a:ext cx="988291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VỀ TÌNH CẢM GIA ĐÌNH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EE15C5-0AEA-439A-A94B-1435FC691749}"/>
              </a:ext>
            </a:extLst>
          </p:cNvPr>
          <p:cNvSpPr txBox="1"/>
          <p:nvPr/>
        </p:nvSpPr>
        <p:spPr>
          <a:xfrm>
            <a:off x="3303557" y="1513928"/>
            <a:ext cx="6258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+mj-lt"/>
              </a:rPr>
              <a:t>CA DAO, DÂN CA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72065B-32CB-47E1-9194-81BF37D55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1" y="1975593"/>
            <a:ext cx="838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BA3208-A23E-47B4-8381-9A80BE70CABC}"/>
              </a:ext>
            </a:extLst>
          </p:cNvPr>
          <p:cNvSpPr txBox="1"/>
          <p:nvPr/>
        </p:nvSpPr>
        <p:spPr>
          <a:xfrm>
            <a:off x="1311564" y="4682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33013542-2040-47D3-B309-1AC3DBBA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511" y="3217118"/>
            <a:ext cx="988291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VỀ TÌNH YÊU QUÊ HƯƠNG, ĐẤT NƯỚC, CON NGƯỜI.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33013542-2040-47D3-B309-1AC3DBBA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686" y="4381800"/>
            <a:ext cx="723455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</a:t>
            </a:r>
            <a:r>
              <a:rPr lang="en-US" alt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THÂN</a:t>
            </a: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33013542-2040-47D3-B309-1AC3DBBA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178" y="5052168"/>
            <a:ext cx="744557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</a:t>
            </a:r>
            <a:r>
              <a:rPr lang="en-US" altLang="en-US" sz="3600" b="1" dirty="0" smtClean="0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 BIẾM</a:t>
            </a:r>
            <a:endParaRPr lang="en-US" altLang="en-US" sz="3600" b="1" dirty="0">
              <a:solidFill>
                <a:srgbClr val="00CC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F113A7-EE14-45CB-B3ED-A10A49C1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09" y="0"/>
            <a:ext cx="1242290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AC0E7F-77CC-4F15-88AA-12E649304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2" y="732274"/>
            <a:ext cx="838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22E418-308F-4041-8B9A-794D9424330D}"/>
              </a:ext>
            </a:extLst>
          </p:cNvPr>
          <p:cNvSpPr txBox="1"/>
          <p:nvPr/>
        </p:nvSpPr>
        <p:spPr>
          <a:xfrm>
            <a:off x="1415472" y="141085"/>
            <a:ext cx="4950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I. Đọc- hiểu chú thích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D5EFD9-A1C8-4D41-B7C7-2565055A7366}"/>
              </a:ext>
            </a:extLst>
          </p:cNvPr>
          <p:cNvSpPr txBox="1"/>
          <p:nvPr/>
        </p:nvSpPr>
        <p:spPr>
          <a:xfrm>
            <a:off x="1788196" y="789884"/>
            <a:ext cx="36649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1. Ca dao, dân ca </a:t>
            </a:r>
            <a:endParaRPr lang="en-US" sz="3200" b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9CBC041-CF0E-48C8-BF8A-E3EA027FCEEC}"/>
              </a:ext>
            </a:extLst>
          </p:cNvPr>
          <p:cNvSpPr txBox="1"/>
          <p:nvPr/>
        </p:nvSpPr>
        <p:spPr>
          <a:xfrm>
            <a:off x="1415472" y="1260210"/>
            <a:ext cx="603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Những sáng tác dân gian trữ tình.</a:t>
            </a:r>
            <a:endParaRPr lang="en-US" sz="3200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D3CAE82-FF06-4D64-8766-069CA93A561B}"/>
              </a:ext>
            </a:extLst>
          </p:cNvPr>
          <p:cNvSpPr txBox="1"/>
          <p:nvPr/>
        </p:nvSpPr>
        <p:spPr>
          <a:xfrm>
            <a:off x="1278374" y="2348993"/>
            <a:ext cx="10153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</a:t>
            </a:r>
            <a:endParaRPr lang="en-US" sz="3200" b="1" dirty="0">
              <a:latin typeface="+mj-lt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+mj-lt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918028" y="2343131"/>
            <a:ext cx="360346" cy="48335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E147DD-187F-492C-BA7A-A6236C13F60A}"/>
              </a:ext>
            </a:extLst>
          </p:cNvPr>
          <p:cNvSpPr txBox="1"/>
          <p:nvPr/>
        </p:nvSpPr>
        <p:spPr>
          <a:xfrm>
            <a:off x="2640508" y="3300718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a.Ca dao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6C248A-2F01-4FC2-AA8F-6AEF9EAD2345}"/>
              </a:ext>
            </a:extLst>
          </p:cNvPr>
          <p:cNvSpPr txBox="1"/>
          <p:nvPr/>
        </p:nvSpPr>
        <p:spPr>
          <a:xfrm>
            <a:off x="8051791" y="3292405"/>
            <a:ext cx="2022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b.Dân ca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31C6DD-CA5D-495B-A1AB-16FD12085865}"/>
              </a:ext>
            </a:extLst>
          </p:cNvPr>
          <p:cNvSpPr txBox="1"/>
          <p:nvPr/>
        </p:nvSpPr>
        <p:spPr>
          <a:xfrm>
            <a:off x="7038438" y="3759603"/>
            <a:ext cx="429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Kết hợp giữa lời và nhạc</a:t>
            </a:r>
            <a:endParaRPr lang="en-US" sz="3200" dirty="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C861615-6903-43F9-B361-5A8A03B084F7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866428" y="4058560"/>
            <a:ext cx="1247609" cy="319376"/>
          </a:xfrm>
          <a:prstGeom prst="line">
            <a:avLst/>
          </a:prstGeom>
          <a:ln w="47625">
            <a:solidFill>
              <a:srgbClr val="FF0000"/>
            </a:solidFill>
            <a:prstDash val="solid"/>
          </a:ln>
          <a:effectLst>
            <a:glow rad="38100">
              <a:schemeClr val="accent1">
                <a:alpha val="40000"/>
              </a:schemeClr>
            </a:glow>
            <a:outerShdw dist="50800" dir="5400000" sx="9000" sy="9000" algn="ctr" rotWithShape="0">
              <a:srgbClr val="000000">
                <a:alpha val="43137"/>
              </a:srgbClr>
            </a:outerShdw>
            <a:reflection stA="44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76E41E-C855-4E10-89AE-9558DEDDD613}"/>
              </a:ext>
            </a:extLst>
          </p:cNvPr>
          <p:cNvSpPr txBox="1"/>
          <p:nvPr/>
        </p:nvSpPr>
        <p:spPr>
          <a:xfrm>
            <a:off x="2114037" y="3766172"/>
            <a:ext cx="4830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Lời thơ của dân ca</a:t>
            </a:r>
            <a:endParaRPr lang="en-US" sz="3200" dirty="0"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81F895D-E394-4463-B2DC-ACD08453F853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74294" y="4398133"/>
            <a:ext cx="1229705" cy="300661"/>
          </a:xfrm>
          <a:prstGeom prst="line">
            <a:avLst/>
          </a:prstGeom>
          <a:ln w="47625">
            <a:solidFill>
              <a:srgbClr val="FF0000"/>
            </a:solidFill>
            <a:prstDash val="solid"/>
          </a:ln>
          <a:effectLst>
            <a:glow rad="38100">
              <a:schemeClr val="accent1">
                <a:alpha val="40000"/>
              </a:schemeClr>
            </a:glow>
            <a:outerShdw dist="50800" dir="5400000" sx="9000" sy="9000" algn="ctr" rotWithShape="0">
              <a:srgbClr val="000000">
                <a:alpha val="43137"/>
              </a:srgbClr>
            </a:outerShdw>
            <a:reflection stA="44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E6554B-ADE8-4FED-BA45-5D48E3A144FD}"/>
              </a:ext>
            </a:extLst>
          </p:cNvPr>
          <p:cNvSpPr txBox="1"/>
          <p:nvPr/>
        </p:nvSpPr>
        <p:spPr>
          <a:xfrm>
            <a:off x="2103999" y="440640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-</a:t>
            </a:r>
            <a:r>
              <a:rPr lang="vi-VN" sz="18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Những bài thơ dân gian</a:t>
            </a:r>
            <a:endParaRPr lang="en-US" sz="3200" dirty="0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C4C4ED8-A055-4A7C-B954-5AB343B929F2}"/>
              </a:ext>
            </a:extLst>
          </p:cNvPr>
          <p:cNvCxnSpPr>
            <a:cxnSpLocks/>
          </p:cNvCxnSpPr>
          <p:nvPr/>
        </p:nvCxnSpPr>
        <p:spPr>
          <a:xfrm>
            <a:off x="823087" y="4401179"/>
            <a:ext cx="1290950" cy="839036"/>
          </a:xfrm>
          <a:prstGeom prst="line">
            <a:avLst/>
          </a:prstGeom>
          <a:ln w="47625">
            <a:solidFill>
              <a:srgbClr val="FF0000"/>
            </a:solidFill>
            <a:prstDash val="solid"/>
          </a:ln>
          <a:effectLst>
            <a:glow rad="38100">
              <a:schemeClr val="accent1">
                <a:alpha val="40000"/>
              </a:schemeClr>
            </a:glow>
            <a:outerShdw dist="50800" dir="5400000" sx="9000" sy="9000" algn="ctr" rotWithShape="0">
              <a:srgbClr val="000000">
                <a:alpha val="43137"/>
              </a:srgbClr>
            </a:outerShdw>
            <a:reflection stA="44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AF984B-D0CD-4DD0-A44A-46B18409A2E0}"/>
              </a:ext>
            </a:extLst>
          </p:cNvPr>
          <p:cNvSpPr txBox="1"/>
          <p:nvPr/>
        </p:nvSpPr>
        <p:spPr>
          <a:xfrm>
            <a:off x="2082800" y="4939788"/>
            <a:ext cx="46966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- Thể thơ dân gian (thơ lục bát)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490232" y="1844985"/>
            <a:ext cx="7072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Diễn tả đời sống nội tâm của con người.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6" grpId="0"/>
      <p:bldP spid="28" grpId="0"/>
      <p:bldP spid="6" grpId="0" animBg="1"/>
      <p:bldP spid="11" grpId="0"/>
      <p:bldP spid="12" grpId="0"/>
      <p:bldP spid="13" grpId="0"/>
      <p:bldP spid="16" grpId="0"/>
      <p:bldP spid="18" grpId="0"/>
      <p:bldP spid="2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416656-098D-4DDE-BCF2-AD8AC9AE8907}"/>
              </a:ext>
            </a:extLst>
          </p:cNvPr>
          <p:cNvSpPr txBox="1"/>
          <p:nvPr/>
        </p:nvSpPr>
        <p:spPr>
          <a:xfrm>
            <a:off x="7176654" y="322361"/>
            <a:ext cx="5015345" cy="5786199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   New Roman"/>
              </a:rPr>
              <a:t>* </a:t>
            </a:r>
            <a:r>
              <a:rPr lang="vi-VN" altLang="en-US" sz="4000" dirty="0">
                <a:solidFill>
                  <a:srgbClr val="C00000"/>
                </a:solidFill>
                <a:latin typeface="Time   New Roman"/>
              </a:rPr>
              <a:t>L</a:t>
            </a:r>
            <a:r>
              <a:rPr lang="en-US" altLang="en-US" sz="4000" dirty="0" err="1">
                <a:solidFill>
                  <a:srgbClr val="C00000"/>
                </a:solidFill>
                <a:latin typeface="Time   New Roman"/>
              </a:rPr>
              <a:t>àn</a:t>
            </a:r>
            <a:r>
              <a:rPr lang="en-US" altLang="en-US" sz="4000" dirty="0">
                <a:solidFill>
                  <a:srgbClr val="C00000"/>
                </a:solidFill>
                <a:latin typeface="Time   New Roman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   New Roman"/>
              </a:rPr>
              <a:t>điệu</a:t>
            </a:r>
            <a:r>
              <a:rPr lang="en-US" altLang="en-US" sz="4000" dirty="0">
                <a:solidFill>
                  <a:srgbClr val="C00000"/>
                </a:solidFill>
                <a:latin typeface="Time   New Roman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   New Roman"/>
              </a:rPr>
              <a:t>dân</a:t>
            </a:r>
            <a:r>
              <a:rPr lang="en-US" altLang="en-US" sz="4000" dirty="0">
                <a:solidFill>
                  <a:srgbClr val="C00000"/>
                </a:solidFill>
                <a:latin typeface="Time   New Roman"/>
              </a:rPr>
              <a:t> ca</a:t>
            </a:r>
            <a:endParaRPr lang="vi-VN" altLang="en-US" sz="4000" dirty="0">
              <a:solidFill>
                <a:srgbClr val="C00000"/>
              </a:solidFill>
              <a:latin typeface="Time   New Roman"/>
            </a:endParaRPr>
          </a:p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0066"/>
                </a:solidFill>
                <a:latin typeface="Time   New Roman"/>
              </a:rPr>
              <a:t> </a:t>
            </a:r>
            <a:r>
              <a:rPr lang="vi-VN" altLang="en-US" sz="3600" dirty="0">
                <a:solidFill>
                  <a:srgbClr val="FFFF00"/>
                </a:solidFill>
                <a:latin typeface="Time   New Roman"/>
              </a:rPr>
              <a:t>-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Dân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ca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quan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vi-VN" altLang="en-US" sz="3600" dirty="0">
                <a:solidFill>
                  <a:srgbClr val="FFFF66"/>
                </a:solidFill>
                <a:latin typeface="Time   New Roman"/>
              </a:rPr>
              <a:t>họ</a:t>
            </a:r>
          </a:p>
          <a:p>
            <a:pPr>
              <a:spcBef>
                <a:spcPct val="50000"/>
              </a:spcBef>
            </a:pPr>
            <a:r>
              <a:rPr lang="vi-VN" altLang="en-US" sz="3600" dirty="0">
                <a:solidFill>
                  <a:srgbClr val="FFFF66"/>
                </a:solidFill>
                <a:latin typeface="Time   New Roman"/>
              </a:rPr>
              <a:t>- 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Ca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trù</a:t>
            </a:r>
            <a:endParaRPr lang="en-US" altLang="en-US" sz="3600" dirty="0">
              <a:solidFill>
                <a:srgbClr val="FFFF66"/>
              </a:solidFill>
              <a:latin typeface="Time   New Roman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Hát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ru</a:t>
            </a:r>
            <a:endParaRPr lang="en-US" altLang="en-US" sz="3600" dirty="0">
              <a:solidFill>
                <a:srgbClr val="FFFF66"/>
              </a:solidFill>
              <a:latin typeface="Time   New Roman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Ca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Huế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(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các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điệu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vi-VN" altLang="en-US" sz="3600" dirty="0">
                <a:solidFill>
                  <a:srgbClr val="FFFF66"/>
                </a:solidFill>
                <a:latin typeface="Time   New Roman"/>
              </a:rPr>
              <a:t>lí)</a:t>
            </a:r>
            <a:endParaRPr lang="en-US" altLang="en-US" sz="3600" dirty="0">
              <a:solidFill>
                <a:srgbClr val="FFFF66"/>
              </a:solidFill>
              <a:latin typeface="Time   New Roman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Hò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Huế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(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các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điệu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vi-VN" altLang="en-US" sz="3600" dirty="0">
                <a:solidFill>
                  <a:srgbClr val="FFFF66"/>
                </a:solidFill>
                <a:latin typeface="Time   New Roman"/>
              </a:rPr>
              <a:t>hò)</a:t>
            </a:r>
            <a:endParaRPr lang="en-US" altLang="en-US" sz="3600" dirty="0">
              <a:solidFill>
                <a:srgbClr val="FFFF66"/>
              </a:solidFill>
              <a:latin typeface="Time   New Roman"/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-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Dân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ca Nam </a:t>
            </a:r>
            <a:r>
              <a:rPr lang="en-US" altLang="en-US" sz="3600" dirty="0" err="1">
                <a:solidFill>
                  <a:srgbClr val="FFFF66"/>
                </a:solidFill>
                <a:latin typeface="Time   New Roman"/>
              </a:rPr>
              <a:t>Bộ</a:t>
            </a:r>
            <a:r>
              <a:rPr lang="en-US" altLang="en-US" sz="3600" dirty="0">
                <a:solidFill>
                  <a:srgbClr val="FFFF66"/>
                </a:solidFill>
                <a:latin typeface="Time   New Roman"/>
              </a:rPr>
              <a:t> </a:t>
            </a:r>
            <a:r>
              <a:rPr lang="vi-VN" altLang="en-US" sz="3600" dirty="0">
                <a:solidFill>
                  <a:srgbClr val="FFFF66"/>
                </a:solidFill>
                <a:latin typeface="Time   New Roman"/>
              </a:rPr>
              <a:t>...</a:t>
            </a:r>
            <a:endParaRPr lang="en-US" altLang="en-US" sz="3600" dirty="0">
              <a:solidFill>
                <a:srgbClr val="FFFF66"/>
              </a:solidFill>
              <a:latin typeface="Time   New Roman"/>
            </a:endParaRPr>
          </a:p>
        </p:txBody>
      </p:sp>
      <p:pic>
        <p:nvPicPr>
          <p:cNvPr id="6" name="Picture 2" descr="Đờn ca tài tử Nam Bộ">
            <a:extLst>
              <a:ext uri="{FF2B5EF4-FFF2-40B4-BE49-F238E27FC236}">
                <a16:creationId xmlns:a16="http://schemas.microsoft.com/office/drawing/2014/main" xmlns="" id="{E7049A80-10B2-492C-9BB6-03FEC7E7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8" y="3962445"/>
            <a:ext cx="5302508" cy="260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 result for nha nhac cung dinh hue">
            <a:extLst>
              <a:ext uri="{FF2B5EF4-FFF2-40B4-BE49-F238E27FC236}">
                <a16:creationId xmlns:a16="http://schemas.microsoft.com/office/drawing/2014/main" xmlns="" id="{30368041-CB3E-4D58-8079-0BA9FED0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89" y="88032"/>
            <a:ext cx="3294303" cy="376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ee the source image">
            <a:extLst>
              <a:ext uri="{FF2B5EF4-FFF2-40B4-BE49-F238E27FC236}">
                <a16:creationId xmlns:a16="http://schemas.microsoft.com/office/drawing/2014/main" xmlns="" id="{538D1D47-CE86-40A8-AEE0-D0CB9A08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" y="88031"/>
            <a:ext cx="3562671" cy="37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7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cho PowerPoint rừng cây và bầu trời">
            <a:extLst>
              <a:ext uri="{FF2B5EF4-FFF2-40B4-BE49-F238E27FC236}">
                <a16:creationId xmlns:a16="http://schemas.microsoft.com/office/drawing/2014/main" xmlns="" id="{84FDE54F-FA33-4C13-B909-4BAAD820F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80"/>
            <a:ext cx="12192000" cy="67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1B43F6-0F06-408A-9C04-E2DB69A35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7" y="108180"/>
            <a:ext cx="838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B20AC1-A9F4-455E-9610-DAB82C545A5E}"/>
              </a:ext>
            </a:extLst>
          </p:cNvPr>
          <p:cNvSpPr txBox="1"/>
          <p:nvPr/>
        </p:nvSpPr>
        <p:spPr>
          <a:xfrm>
            <a:off x="1302326" y="172692"/>
            <a:ext cx="990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2.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Chú </a:t>
            </a:r>
            <a:r>
              <a:rPr lang="vi-VN" sz="3200" b="1" dirty="0">
                <a:latin typeface="+mj-lt"/>
              </a:rPr>
              <a:t>thích</a:t>
            </a:r>
            <a:r>
              <a:rPr lang="vi-VN" sz="3200" dirty="0">
                <a:latin typeface="+mj-lt"/>
              </a:rPr>
              <a:t>: SGK/ </a:t>
            </a:r>
            <a:r>
              <a:rPr lang="vi-VN" sz="3200" dirty="0" smtClean="0">
                <a:latin typeface="+mj-lt"/>
              </a:rPr>
              <a:t>35</a:t>
            </a:r>
            <a:r>
              <a:rPr lang="en-US" sz="3200" dirty="0" smtClean="0">
                <a:latin typeface="+mj-lt"/>
              </a:rPr>
              <a:t>,39,48,51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E84B4E-25F8-4717-A7A8-9BE65EEC3841}"/>
              </a:ext>
            </a:extLst>
          </p:cNvPr>
          <p:cNvSpPr txBox="1"/>
          <p:nvPr/>
        </p:nvSpPr>
        <p:spPr>
          <a:xfrm>
            <a:off x="984977" y="959202"/>
            <a:ext cx="6006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II. Đọc- Tìm hiểu văn bản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4EAD54-AAF3-4215-B2F1-CDBB5493180E}"/>
              </a:ext>
            </a:extLst>
          </p:cNvPr>
          <p:cNvSpPr txBox="1"/>
          <p:nvPr/>
        </p:nvSpPr>
        <p:spPr>
          <a:xfrm>
            <a:off x="1521514" y="1778440"/>
            <a:ext cx="100022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+mj-lt"/>
              </a:rPr>
              <a:t>Bài </a:t>
            </a:r>
            <a:r>
              <a:rPr lang="vi-VN" sz="4000" b="1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/35</a:t>
            </a:r>
            <a:r>
              <a:rPr lang="vi-VN" sz="4000" dirty="0" smtClean="0">
                <a:solidFill>
                  <a:srgbClr val="C00000"/>
                </a:solidFill>
                <a:latin typeface="+mj-lt"/>
              </a:rPr>
              <a:t>    </a:t>
            </a:r>
            <a:endParaRPr lang="vi-VN" sz="4000" dirty="0">
              <a:solidFill>
                <a:srgbClr val="C00000"/>
              </a:solidFill>
              <a:latin typeface="+mj-lt"/>
            </a:endParaRPr>
          </a:p>
          <a:p>
            <a:r>
              <a:rPr lang="vi-VN" sz="4000" dirty="0">
                <a:latin typeface="+mj-lt"/>
              </a:rPr>
              <a:t>      </a:t>
            </a:r>
            <a:r>
              <a:rPr lang="vi-VN" sz="4000" b="1" i="1" dirty="0">
                <a:latin typeface="+mj-lt"/>
              </a:rPr>
              <a:t>Công cha như núi ngất trời,</a:t>
            </a:r>
          </a:p>
          <a:p>
            <a:r>
              <a:rPr lang="vi-VN" sz="4000" b="1" i="1" dirty="0">
                <a:latin typeface="+mj-lt"/>
              </a:rPr>
              <a:t>Nghĩa mẹ như nước ở ngoài biển Đông.</a:t>
            </a:r>
          </a:p>
          <a:p>
            <a:r>
              <a:rPr lang="vi-VN" sz="4000" b="1" i="1" dirty="0">
                <a:latin typeface="+mj-lt"/>
              </a:rPr>
              <a:t>       Núi cao biển rộng mênh mông,</a:t>
            </a:r>
          </a:p>
          <a:p>
            <a:r>
              <a:rPr lang="vi-VN" sz="4000" b="1" i="1" dirty="0">
                <a:latin typeface="+mj-lt"/>
              </a:rPr>
              <a:t>Cù lao chín chữ ghi lòng con ơi! </a:t>
            </a:r>
          </a:p>
        </p:txBody>
      </p:sp>
    </p:spTree>
    <p:extLst>
      <p:ext uri="{BB962C8B-B14F-4D97-AF65-F5344CB8AC3E}">
        <p14:creationId xmlns:p14="http://schemas.microsoft.com/office/powerpoint/2010/main" val="31773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94CC67-9F7E-41A9-B6F0-C566A1A21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6" y="325105"/>
            <a:ext cx="838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CC6D06-5C41-4365-A731-CE57BCFFD731}"/>
              </a:ext>
            </a:extLst>
          </p:cNvPr>
          <p:cNvSpPr txBox="1"/>
          <p:nvPr/>
        </p:nvSpPr>
        <p:spPr>
          <a:xfrm>
            <a:off x="252973" y="1123474"/>
            <a:ext cx="819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vi-VN" sz="2800" b="1" dirty="0">
                <a:latin typeface="+mj-lt"/>
              </a:rPr>
              <a:t>Hình thức truyền đạt</a:t>
            </a:r>
            <a:r>
              <a:rPr lang="vi-VN" sz="2800" dirty="0">
                <a:latin typeface="+mj-lt"/>
              </a:rPr>
              <a:t>: Là lời hát ru của mẹ với </a:t>
            </a:r>
            <a:r>
              <a:rPr lang="vi-VN" sz="2800" dirty="0" smtClean="0">
                <a:latin typeface="+mj-lt"/>
              </a:rPr>
              <a:t>con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E729DC0-2341-4200-BF74-7F33E10ABBB2}"/>
              </a:ext>
            </a:extLst>
          </p:cNvPr>
          <p:cNvCxnSpPr>
            <a:cxnSpLocks/>
          </p:cNvCxnSpPr>
          <p:nvPr/>
        </p:nvCxnSpPr>
        <p:spPr>
          <a:xfrm>
            <a:off x="388761" y="1905860"/>
            <a:ext cx="505949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F70DC5-B1EB-45AB-A3E2-B3671AEE568D}"/>
              </a:ext>
            </a:extLst>
          </p:cNvPr>
          <p:cNvSpPr txBox="1"/>
          <p:nvPr/>
        </p:nvSpPr>
        <p:spPr>
          <a:xfrm>
            <a:off x="1018876" y="1644250"/>
            <a:ext cx="699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Đặc sắc ở âm điệu, tình cảm. </a:t>
            </a:r>
            <a:endParaRPr lang="en-US" sz="2800" b="1" dirty="0">
              <a:latin typeface="+mj-lt"/>
            </a:endParaRPr>
          </a:p>
        </p:txBody>
      </p:sp>
      <p:pic>
        <p:nvPicPr>
          <p:cNvPr id="17" name="Picture 2" descr="Thương nhớ “ầu ơ...”">
            <a:extLst>
              <a:ext uri="{FF2B5EF4-FFF2-40B4-BE49-F238E27FC236}">
                <a16:creationId xmlns:a16="http://schemas.microsoft.com/office/drawing/2014/main" xmlns="" id="{EA3C723E-A058-44D0-B065-80123FDB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39" y="123236"/>
            <a:ext cx="3739662" cy="22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CD3E62-C36A-4750-9999-A6727C0FDABA}"/>
              </a:ext>
            </a:extLst>
          </p:cNvPr>
          <p:cNvSpPr txBox="1"/>
          <p:nvPr/>
        </p:nvSpPr>
        <p:spPr>
          <a:xfrm>
            <a:off x="539006" y="2688557"/>
            <a:ext cx="2977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+mj-lt"/>
              </a:rPr>
              <a:t>+ Hai câu đầu</a:t>
            </a:r>
            <a:r>
              <a:rPr lang="vi-VN" sz="2600" dirty="0" smtClean="0">
                <a:latin typeface="+mj-lt"/>
              </a:rPr>
              <a:t>:   </a:t>
            </a:r>
            <a:endParaRPr lang="en-US" sz="2600" b="1" i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66C520-9152-44EF-AB37-60E9C34F626E}"/>
              </a:ext>
            </a:extLst>
          </p:cNvPr>
          <p:cNvSpPr txBox="1"/>
          <p:nvPr/>
        </p:nvSpPr>
        <p:spPr>
          <a:xfrm>
            <a:off x="6543871" y="3181000"/>
            <a:ext cx="4322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Sự lớn lao, vững chãi </a:t>
            </a:r>
            <a:endParaRPr lang="en-US" sz="2600" dirty="0">
              <a:latin typeface="+mj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F74DC0F-C0D0-4B5F-BB0D-54D6A435121E}"/>
              </a:ext>
            </a:extLst>
          </p:cNvPr>
          <p:cNvCxnSpPr>
            <a:cxnSpLocks/>
          </p:cNvCxnSpPr>
          <p:nvPr/>
        </p:nvCxnSpPr>
        <p:spPr>
          <a:xfrm>
            <a:off x="5661195" y="3480830"/>
            <a:ext cx="505949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0A70A2-2BC7-4105-B738-D4414C32BF15}"/>
              </a:ext>
            </a:extLst>
          </p:cNvPr>
          <p:cNvSpPr txBox="1"/>
          <p:nvPr/>
        </p:nvSpPr>
        <p:spPr>
          <a:xfrm>
            <a:off x="6543871" y="3659191"/>
            <a:ext cx="4832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Nguồn yêu thương ngọt ngào</a:t>
            </a:r>
            <a:endParaRPr lang="en-US" sz="2600" dirty="0">
              <a:latin typeface="+mj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1C2CBE2-3D39-4C12-9D9F-46004E671474}"/>
              </a:ext>
            </a:extLst>
          </p:cNvPr>
          <p:cNvCxnSpPr>
            <a:cxnSpLocks/>
          </p:cNvCxnSpPr>
          <p:nvPr/>
        </p:nvCxnSpPr>
        <p:spPr>
          <a:xfrm>
            <a:off x="5661987" y="3905413"/>
            <a:ext cx="505949" cy="1791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4F9531-CCB7-4420-9145-D41438A093CA}"/>
              </a:ext>
            </a:extLst>
          </p:cNvPr>
          <p:cNvSpPr txBox="1"/>
          <p:nvPr/>
        </p:nvSpPr>
        <p:spPr>
          <a:xfrm>
            <a:off x="953683" y="4121970"/>
            <a:ext cx="10428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C00000"/>
                </a:solidFill>
                <a:latin typeface="+mj-lt"/>
              </a:rPr>
              <a:t>Hình dung cụ thể, sâu sắc hơn về công lao vĩnh hằng, vô tận của cha mẹ.</a:t>
            </a:r>
            <a:endParaRPr lang="en-US" sz="2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8F5986-B8E2-4062-ADBA-D6C60996A590}"/>
              </a:ext>
            </a:extLst>
          </p:cNvPr>
          <p:cNvSpPr txBox="1"/>
          <p:nvPr/>
        </p:nvSpPr>
        <p:spPr>
          <a:xfrm>
            <a:off x="665455" y="4621562"/>
            <a:ext cx="29593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dirty="0">
                <a:latin typeface="+mj-lt"/>
              </a:rPr>
              <a:t>+ Hai câu sau:</a:t>
            </a:r>
            <a:endParaRPr lang="en-US" sz="2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5EFD1-D7D5-4362-A35B-B4DE040D18E7}"/>
              </a:ext>
            </a:extLst>
          </p:cNvPr>
          <p:cNvSpPr txBox="1"/>
          <p:nvPr/>
        </p:nvSpPr>
        <p:spPr>
          <a:xfrm>
            <a:off x="6543871" y="5391220"/>
            <a:ext cx="5099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Nhấn mạnh nét trùng điệp, nối tiếp</a:t>
            </a:r>
            <a:endParaRPr lang="en-US" sz="26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17810E-7C00-4D5A-99A5-81B4B14A4098}"/>
              </a:ext>
            </a:extLst>
          </p:cNvPr>
          <p:cNvSpPr txBox="1"/>
          <p:nvPr/>
        </p:nvSpPr>
        <p:spPr>
          <a:xfrm>
            <a:off x="1018876" y="6135162"/>
            <a:ext cx="9300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C00000"/>
                </a:solidFill>
                <a:latin typeface="+mj-lt"/>
              </a:rPr>
              <a:t>Ngợi ca công ơn sinh thành, dưỡng dục thiêng liêng của cha mẹ.</a:t>
            </a:r>
            <a:r>
              <a:rPr lang="vi-VN" sz="2600" b="1" dirty="0">
                <a:latin typeface="+mj-lt"/>
              </a:rPr>
              <a:t> </a:t>
            </a:r>
            <a:endParaRPr lang="en-US" sz="2600" b="1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C53F0D-867B-4B42-84E7-4F6AB97C560F}"/>
              </a:ext>
            </a:extLst>
          </p:cNvPr>
          <p:cNvSpPr txBox="1"/>
          <p:nvPr/>
        </p:nvSpPr>
        <p:spPr>
          <a:xfrm>
            <a:off x="1594612" y="5200347"/>
            <a:ext cx="19217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>
                <a:latin typeface="+mj-lt"/>
              </a:rPr>
              <a:t>Điệp ngữ:</a:t>
            </a:r>
            <a:endParaRPr lang="en-US" sz="2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DA68A1-7B03-4A57-BA5E-4B9F8514EE2B}"/>
              </a:ext>
            </a:extLst>
          </p:cNvPr>
          <p:cNvSpPr txBox="1"/>
          <p:nvPr/>
        </p:nvSpPr>
        <p:spPr>
          <a:xfrm>
            <a:off x="1122437" y="3181000"/>
            <a:ext cx="443430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i="1" dirty="0">
                <a:latin typeface="+mj-lt"/>
              </a:rPr>
              <a:t>   Công cha - núi ngất trời </a:t>
            </a:r>
          </a:p>
          <a:p>
            <a:r>
              <a:rPr lang="vi-VN" sz="2600" b="1" i="1" dirty="0">
                <a:latin typeface="+mj-lt"/>
              </a:rPr>
              <a:t>   Nghĩa mẹ  - nước biển Đông</a:t>
            </a:r>
            <a:endParaRPr lang="en-US" sz="2600" b="1" i="1" dirty="0">
              <a:latin typeface="+mj-lt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xmlns="" id="{A2A38D9A-DABD-4CA5-97DE-92731AE6F4D6}"/>
              </a:ext>
            </a:extLst>
          </p:cNvPr>
          <p:cNvSpPr/>
          <p:nvPr/>
        </p:nvSpPr>
        <p:spPr>
          <a:xfrm>
            <a:off x="5810484" y="5372716"/>
            <a:ext cx="356659" cy="596334"/>
          </a:xfrm>
          <a:prstGeom prst="rightBrace">
            <a:avLst>
              <a:gd name="adj1" fmla="val 0"/>
              <a:gd name="adj2" fmla="val 4685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F8BF46B-8EFF-4FBB-AC01-16196D268464}"/>
              </a:ext>
            </a:extLst>
          </p:cNvPr>
          <p:cNvSpPr txBox="1"/>
          <p:nvPr/>
        </p:nvSpPr>
        <p:spPr>
          <a:xfrm>
            <a:off x="1578728" y="5635826"/>
            <a:ext cx="3279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Từ láy: </a:t>
            </a:r>
            <a:r>
              <a:rPr lang="en-US" sz="2600" dirty="0" smtClean="0">
                <a:latin typeface="+mj-lt"/>
              </a:rPr>
              <a:t>    </a:t>
            </a:r>
            <a:r>
              <a:rPr lang="vi-VN" sz="2600" b="1" i="1" dirty="0" smtClean="0">
                <a:latin typeface="+mj-lt"/>
              </a:rPr>
              <a:t>mênh </a:t>
            </a:r>
            <a:r>
              <a:rPr lang="vi-VN" sz="2600" b="1" i="1" dirty="0">
                <a:latin typeface="+mj-lt"/>
              </a:rPr>
              <a:t>mông</a:t>
            </a:r>
            <a:endParaRPr lang="en-US" sz="2600" b="1" i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775F07-039F-4131-93D7-D485BFAC7432}"/>
              </a:ext>
            </a:extLst>
          </p:cNvPr>
          <p:cNvSpPr txBox="1"/>
          <p:nvPr/>
        </p:nvSpPr>
        <p:spPr>
          <a:xfrm>
            <a:off x="2859964" y="2691521"/>
            <a:ext cx="30542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+mj-lt"/>
              </a:rPr>
              <a:t>/ </a:t>
            </a:r>
            <a:r>
              <a:rPr lang="vi-VN" sz="2600" dirty="0" smtClean="0">
                <a:latin typeface="+mj-lt"/>
              </a:rPr>
              <a:t>sự </a:t>
            </a:r>
            <a:r>
              <a:rPr lang="vi-VN" sz="2600" dirty="0">
                <a:latin typeface="+mj-lt"/>
              </a:rPr>
              <a:t>ví von, so </a:t>
            </a:r>
            <a:r>
              <a:rPr lang="vi-VN" sz="2600" dirty="0" smtClean="0">
                <a:latin typeface="+mj-lt"/>
              </a:rPr>
              <a:t>sánh</a:t>
            </a:r>
            <a:r>
              <a:rPr lang="en-US" sz="2600" dirty="0" smtClean="0">
                <a:latin typeface="+mj-lt"/>
              </a:rPr>
              <a:t> /</a:t>
            </a:r>
            <a:endParaRPr lang="en-US" sz="2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A1B0147-DE11-4B09-A700-9181BF4C0141}"/>
              </a:ext>
            </a:extLst>
          </p:cNvPr>
          <p:cNvSpPr txBox="1"/>
          <p:nvPr/>
        </p:nvSpPr>
        <p:spPr>
          <a:xfrm>
            <a:off x="172691" y="2199078"/>
            <a:ext cx="24430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 startAt="2"/>
            </a:pPr>
            <a:r>
              <a:rPr lang="vi-VN" sz="2600" b="1" dirty="0">
                <a:latin typeface="+mj-lt"/>
              </a:rPr>
              <a:t>Nội dung </a:t>
            </a:r>
            <a:r>
              <a:rPr lang="vi-VN" sz="2400" dirty="0" smtClean="0">
                <a:latin typeface="+mj-lt"/>
              </a:rPr>
              <a:t>: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0F74DC0F-C0D0-4B5F-BB0D-54D6A435121E}"/>
              </a:ext>
            </a:extLst>
          </p:cNvPr>
          <p:cNvCxnSpPr>
            <a:cxnSpLocks/>
          </p:cNvCxnSpPr>
          <p:nvPr/>
        </p:nvCxnSpPr>
        <p:spPr>
          <a:xfrm>
            <a:off x="340191" y="4368192"/>
            <a:ext cx="505949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F74DC0F-C0D0-4B5F-BB0D-54D6A435121E}"/>
              </a:ext>
            </a:extLst>
          </p:cNvPr>
          <p:cNvCxnSpPr>
            <a:cxnSpLocks/>
          </p:cNvCxnSpPr>
          <p:nvPr/>
        </p:nvCxnSpPr>
        <p:spPr>
          <a:xfrm>
            <a:off x="340190" y="6373529"/>
            <a:ext cx="505949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C5C1C9-18F1-4E8C-994C-583E98481119}"/>
              </a:ext>
            </a:extLst>
          </p:cNvPr>
          <p:cNvSpPr txBox="1"/>
          <p:nvPr/>
        </p:nvSpPr>
        <p:spPr>
          <a:xfrm>
            <a:off x="3014529" y="5201926"/>
            <a:ext cx="18438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i="1" dirty="0">
                <a:latin typeface="+mj-lt"/>
              </a:rPr>
              <a:t>núi</a:t>
            </a:r>
            <a:r>
              <a:rPr lang="vi-VN" sz="2600" i="1" dirty="0">
                <a:latin typeface="+mj-lt"/>
              </a:rPr>
              <a:t>, </a:t>
            </a:r>
            <a:r>
              <a:rPr lang="vi-VN" sz="2600" b="1" i="1" dirty="0">
                <a:latin typeface="+mj-lt"/>
              </a:rPr>
              <a:t>biển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8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0" grpId="0"/>
      <p:bldP spid="11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cho PowerPoint rừng cây và bầu trời">
            <a:extLst>
              <a:ext uri="{FF2B5EF4-FFF2-40B4-BE49-F238E27FC236}">
                <a16:creationId xmlns:a16="http://schemas.microsoft.com/office/drawing/2014/main" xmlns="" id="{3C2196C6-AEAB-4383-8496-934124ED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43"/>
            <a:ext cx="12192000" cy="67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84FCAAA-F99E-4008-BDC3-FD3DBA4D87B4}"/>
              </a:ext>
            </a:extLst>
          </p:cNvPr>
          <p:cNvCxnSpPr>
            <a:cxnSpLocks/>
          </p:cNvCxnSpPr>
          <p:nvPr/>
        </p:nvCxnSpPr>
        <p:spPr>
          <a:xfrm>
            <a:off x="1942367" y="3015999"/>
            <a:ext cx="505949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0C610E2-E725-4952-A5F4-CC61F10BDEF7}"/>
              </a:ext>
            </a:extLst>
          </p:cNvPr>
          <p:cNvSpPr txBox="1"/>
          <p:nvPr/>
        </p:nvSpPr>
        <p:spPr>
          <a:xfrm>
            <a:off x="5650344" y="53788"/>
            <a:ext cx="6437747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C00000"/>
                </a:solidFill>
                <a:latin typeface="+mj-lt"/>
              </a:rPr>
              <a:t>       Bài 1</a:t>
            </a:r>
            <a:r>
              <a:rPr lang="vi-VN" sz="2600" dirty="0">
                <a:solidFill>
                  <a:srgbClr val="C00000"/>
                </a:solidFill>
                <a:latin typeface="+mj-lt"/>
              </a:rPr>
              <a:t>    </a:t>
            </a:r>
          </a:p>
          <a:p>
            <a:r>
              <a:rPr lang="vi-VN" sz="2600" dirty="0">
                <a:latin typeface="+mj-lt"/>
              </a:rPr>
              <a:t>                 </a:t>
            </a:r>
            <a:r>
              <a:rPr lang="vi-VN" sz="2600" b="1" i="1" dirty="0">
                <a:latin typeface="+mj-lt"/>
              </a:rPr>
              <a:t>Công cha như núi ngất trời,</a:t>
            </a:r>
          </a:p>
          <a:p>
            <a:r>
              <a:rPr lang="vi-VN" sz="2600" b="1" i="1" dirty="0">
                <a:latin typeface="+mj-lt"/>
              </a:rPr>
              <a:t>        Nghĩa mẹ như nước ở ngoài biển Đông.</a:t>
            </a:r>
          </a:p>
          <a:p>
            <a:r>
              <a:rPr lang="vi-VN" sz="2600" b="1" i="1" dirty="0">
                <a:latin typeface="+mj-lt"/>
              </a:rPr>
              <a:t>                 Núi cao biển rộng mênh mông,</a:t>
            </a:r>
          </a:p>
          <a:p>
            <a:r>
              <a:rPr lang="vi-VN" sz="2600" b="1" i="1" dirty="0">
                <a:latin typeface="+mj-lt"/>
              </a:rPr>
              <a:t>        Cù lao chín chữ ghi lòng con ơi!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662771-E762-4DD9-A3AF-573D8E2E5B23}"/>
              </a:ext>
            </a:extLst>
          </p:cNvPr>
          <p:cNvSpPr txBox="1"/>
          <p:nvPr/>
        </p:nvSpPr>
        <p:spPr>
          <a:xfrm>
            <a:off x="1091598" y="2299582"/>
            <a:ext cx="6269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  Thành ngữ “</a:t>
            </a:r>
            <a:r>
              <a:rPr lang="vi-VN" sz="2600" b="1" dirty="0">
                <a:latin typeface="+mj-lt"/>
              </a:rPr>
              <a:t>Cù lao chín chữ</a:t>
            </a:r>
            <a:r>
              <a:rPr lang="vi-VN" sz="2600" dirty="0">
                <a:latin typeface="+mj-lt"/>
              </a:rPr>
              <a:t>” </a:t>
            </a:r>
            <a:endParaRPr lang="en-US" sz="26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015D006-A116-403E-806C-F5C7853A719A}"/>
              </a:ext>
            </a:extLst>
          </p:cNvPr>
          <p:cNvSpPr txBox="1"/>
          <p:nvPr/>
        </p:nvSpPr>
        <p:spPr>
          <a:xfrm>
            <a:off x="2598149" y="2782335"/>
            <a:ext cx="447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Cụ thể hoá công ơn cha mẹ</a:t>
            </a:r>
          </a:p>
          <a:p>
            <a:endParaRPr lang="en-US" sz="26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9B6944-2A52-4456-AE29-5C6C5962B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4" y="1974938"/>
            <a:ext cx="838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50ADDE4-2DC4-4EE8-9ED1-D8DCDD961160}"/>
              </a:ext>
            </a:extLst>
          </p:cNvPr>
          <p:cNvCxnSpPr>
            <a:cxnSpLocks/>
          </p:cNvCxnSpPr>
          <p:nvPr/>
        </p:nvCxnSpPr>
        <p:spPr>
          <a:xfrm>
            <a:off x="1942367" y="3057901"/>
            <a:ext cx="506293" cy="34142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792BFE-73E1-4DC9-9BA4-C55117A5AC02}"/>
              </a:ext>
            </a:extLst>
          </p:cNvPr>
          <p:cNvSpPr txBox="1"/>
          <p:nvPr/>
        </p:nvSpPr>
        <p:spPr>
          <a:xfrm>
            <a:off x="2448316" y="3335357"/>
            <a:ext cx="6004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 Sự tôn kính, tâm tình của câu hát</a:t>
            </a:r>
            <a:endParaRPr lang="en-US" sz="2600" dirty="0">
              <a:latin typeface="+mj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00EE2167-ADAD-485D-A5EB-947120D8DBAC}"/>
              </a:ext>
            </a:extLst>
          </p:cNvPr>
          <p:cNvSpPr/>
          <p:nvPr/>
        </p:nvSpPr>
        <p:spPr>
          <a:xfrm>
            <a:off x="1658313" y="3911204"/>
            <a:ext cx="505949" cy="325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B86C0E-1F96-46E5-A74C-4E77DE45F387}"/>
              </a:ext>
            </a:extLst>
          </p:cNvPr>
          <p:cNvSpPr txBox="1"/>
          <p:nvPr/>
        </p:nvSpPr>
        <p:spPr>
          <a:xfrm>
            <a:off x="2275048" y="3827800"/>
            <a:ext cx="61201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C00000"/>
                </a:solidFill>
                <a:latin typeface="+mj-lt"/>
              </a:rPr>
              <a:t>Khuyên dạy con cái phải ghi lòng tạc dạ</a:t>
            </a:r>
            <a:r>
              <a:rPr lang="vi-VN" sz="2600" dirty="0">
                <a:solidFill>
                  <a:srgbClr val="C00000"/>
                </a:solidFill>
                <a:latin typeface="+mj-lt"/>
              </a:rPr>
              <a:t>.</a:t>
            </a:r>
            <a:endParaRPr lang="en-US" sz="2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F2B557-9683-49D1-9555-B8D90408D9C4}"/>
              </a:ext>
            </a:extLst>
          </p:cNvPr>
          <p:cNvSpPr txBox="1"/>
          <p:nvPr/>
        </p:nvSpPr>
        <p:spPr>
          <a:xfrm>
            <a:off x="1138638" y="4391993"/>
            <a:ext cx="28760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c.   </a:t>
            </a:r>
            <a:r>
              <a:rPr lang="vi-VN" sz="2600" b="1" dirty="0">
                <a:latin typeface="+mj-lt"/>
              </a:rPr>
              <a:t>Ý nghĩa</a:t>
            </a:r>
            <a:endParaRPr lang="en-US" sz="2600" b="1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574A904-A3D4-426C-B025-B65F5E05D187}"/>
              </a:ext>
            </a:extLst>
          </p:cNvPr>
          <p:cNvSpPr txBox="1"/>
          <p:nvPr/>
        </p:nvSpPr>
        <p:spPr>
          <a:xfrm>
            <a:off x="1666869" y="4876257"/>
            <a:ext cx="7159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- Ca ngợi công ơn của cha mẹ</a:t>
            </a:r>
          </a:p>
          <a:p>
            <a:r>
              <a:rPr lang="vi-VN" sz="2600" dirty="0">
                <a:latin typeface="+mj-lt"/>
              </a:rPr>
              <a:t>-  Nhắn gửi về bổn phận của người làm con.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34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8" grpId="0"/>
      <p:bldP spid="5" grpId="0" animBg="1"/>
      <p:bldP spid="6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1751" y="1125539"/>
            <a:ext cx="184996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vi-V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1439"/>
            <a:ext cx="12192000" cy="9540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VỀ TÌNH YÊU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HƯƠNG, ĐẤT NƯỚC, CON 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85385" y="1125538"/>
            <a:ext cx="10528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noProof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Đứng bên ni </a:t>
            </a:r>
            <a:r>
              <a:rPr lang="vi-VN" altLang="en-US" sz="2400" i="1" noProof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vi-VN" altLang="en-US" sz="2400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en-US" sz="2400" i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 bên tê đồng</a:t>
            </a:r>
            <a:r>
              <a:rPr lang="vi-VN" altLang="en-US" sz="2400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en-US" sz="2400" i="1" noProof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mênh mông bát ngát, </a:t>
            </a:r>
          </a:p>
          <a:p>
            <a:pPr algn="ctr"/>
            <a:r>
              <a:rPr lang="vi-VN" altLang="en-US" sz="2400" i="1" noProof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Đứng bên tê đồng</a:t>
            </a:r>
            <a:r>
              <a:rPr lang="vi-VN" altLang="en-US" sz="2400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en-US" sz="2400" i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 bên ni đồng</a:t>
            </a:r>
            <a:r>
              <a:rPr lang="vi-VN" altLang="en-US" sz="2400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en-US" sz="2400" i="1" noProof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bát ngát mênh mông</a:t>
            </a:r>
            <a:r>
              <a:rPr lang="vi-VN" altLang="en-US" sz="2400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431800" y="1992314"/>
            <a:ext cx="25170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Hai dòng </a:t>
            </a:r>
            <a:r>
              <a:rPr lang="vi-VN" altLang="en-US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đầu :</a:t>
            </a:r>
            <a:endParaRPr lang="en-US" alt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614811" y="2707378"/>
            <a:ext cx="37232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noProof="1">
                <a:latin typeface="Times New Roman" pitchFamily="18" charset="0"/>
                <a:cs typeface="Times New Roman" pitchFamily="18" charset="0"/>
                <a:sym typeface="+mn-ea"/>
              </a:rPr>
              <a:t> Cấu trúc </a:t>
            </a:r>
            <a:r>
              <a:rPr lang="vi-VN" altLang="en-US" sz="2800" noProof="1">
                <a:latin typeface="Times New Roman" pitchFamily="18" charset="0"/>
                <a:cs typeface="Times New Roman" pitchFamily="18" charset="0"/>
                <a:sym typeface="+mn-ea"/>
              </a:rPr>
              <a:t>đặc biệt:  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3541509" y="2705463"/>
            <a:ext cx="2715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noProof="1">
                <a:latin typeface="Times New Roman" pitchFamily="18" charset="0"/>
                <a:cs typeface="Times New Roman" pitchFamily="18" charset="0"/>
                <a:sym typeface="+mn-ea"/>
              </a:rPr>
              <a:t>dòng th</a:t>
            </a:r>
            <a:r>
              <a:rPr lang="vi-VN" altLang="en-US" sz="2800" noProof="1">
                <a:latin typeface="Times New Roman" pitchFamily="18" charset="0"/>
                <a:cs typeface="Times New Roman" pitchFamily="18" charset="0"/>
                <a:sym typeface="+mn-ea"/>
              </a:rPr>
              <a:t>ơ 12 tiếng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1800" y="3329966"/>
            <a:ext cx="103534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vi-VN" altLang="en-US" sz="2400" dirty="0">
                <a:latin typeface="Times New Roman" pitchFamily="18" charset="0"/>
              </a:rPr>
              <a:t>+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</a:rPr>
              <a:t>Đứng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</a:rPr>
              <a:t>bên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</a:rPr>
              <a:t>ni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</a:rPr>
              <a:t>đồng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–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</a:rPr>
              <a:t>Đứng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</a:rPr>
              <a:t>bên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</a:rPr>
              <a:t>tê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</a:rPr>
              <a:t>đồng</a:t>
            </a:r>
            <a:endParaRPr lang="en-US" altLang="zh-CN" sz="2400" i="1" dirty="0">
              <a:latin typeface="Times New Roman" pitchFamily="18" charset="0"/>
              <a:ea typeface="SimSun" pitchFamily="2" charset="-122"/>
            </a:endParaRPr>
          </a:p>
          <a:p>
            <a:r>
              <a:rPr lang="en-US" altLang="zh-CN" sz="2400" i="1" dirty="0"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 </a:t>
            </a:r>
            <a:r>
              <a:rPr lang="en-US" altLang="zh-CN" sz="2400" b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Điệp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từ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và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đối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.</a:t>
            </a:r>
          </a:p>
          <a:p>
            <a:r>
              <a:rPr lang="vi-VN" altLang="en-US" sz="2400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+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Mênh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mông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bát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ngát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–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Bát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ngát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mênh</a:t>
            </a:r>
            <a:r>
              <a:rPr lang="en-US" altLang="zh-CN" sz="2400" i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mông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 </a:t>
            </a:r>
            <a:r>
              <a:rPr lang="en-US" altLang="zh-CN" sz="2400" b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Đảo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vi-VN" altLang="en-US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từ ngữ và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itchFamily="2" charset="-122"/>
                <a:sym typeface="Wingdings" pitchFamily="2" charset="2"/>
              </a:rPr>
              <a:t>điệp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 </a:t>
            </a:r>
            <a:r>
              <a:rPr lang="vi-VN" altLang="en-US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từ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sym typeface="Wingdings" pitchFamily="2" charset="2"/>
              </a:rPr>
              <a:t>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0222" y="4889174"/>
            <a:ext cx="7592484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 →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Ngợi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ca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rộng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lớn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2800" b="1" i="1" noProof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ea"/>
              </a:rPr>
              <a:t>trù phú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cánh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đồng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.</a:t>
            </a:r>
            <a:endParaRPr lang="pl-PL" altLang="en-US" sz="2800" b="1" i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1128185" y="1168401"/>
            <a:ext cx="105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rtl="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  <p:bldP spid="27657" grpId="0"/>
      <p:bldP spid="10" grpId="0"/>
      <p:bldP spid="10" grpId="1"/>
      <p:bldP spid="1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1218</Words>
  <Application>Microsoft Office PowerPoint</Application>
  <PresentationFormat>Custom</PresentationFormat>
  <Paragraphs>151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KIỂM TRA BÀI CŨ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Trí Nguyễn</dc:creator>
  <cp:lastModifiedBy>Microsoft</cp:lastModifiedBy>
  <cp:revision>885</cp:revision>
  <dcterms:created xsi:type="dcterms:W3CDTF">2020-09-16T08:32:47Z</dcterms:created>
  <dcterms:modified xsi:type="dcterms:W3CDTF">2021-09-24T09:25:53Z</dcterms:modified>
</cp:coreProperties>
</file>